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4"/>
  </p:sldMasterIdLst>
  <p:handoutMasterIdLst>
    <p:handoutMasterId r:id="rId23"/>
  </p:handoutMasterIdLst>
  <p:sldIdLst>
    <p:sldId id="266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10" r:id="rId19"/>
    <p:sldId id="311" r:id="rId20"/>
    <p:sldId id="312" r:id="rId21"/>
    <p:sldId id="313" r:id="rId2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6D334-5178-4DDF-9422-6B0948837AAE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565C7-38E9-42D5-95AE-99476438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225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45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99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0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87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73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35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5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74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9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816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33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869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ADDB9E1-AB12-462E-8E0D-83CA31C6EB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4040EB-4842-44D5-9380-BDF41FB7BA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54C2C4-D356-48D7-B355-4F89C60DC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076E08-C160-41E7-8D09-E2436B591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5A65B62-07C4-4876-A101-9C85F48A02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2BCE7C-4E97-4627-9FD1-DD7B633E5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2FD508-1299-67B8-9880-55919E5D1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A77A4D-5B56-DB46-8824-23B2513CB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864705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4400" kern="100" dirty="0">
                <a:solidFill>
                  <a:srgbClr val="000000"/>
                </a:solidFill>
                <a:effectLst/>
                <a:latin typeface="AGLazyLevelExpertBold"/>
                <a:ea typeface="Times New Roman" panose="02020603050405020304" pitchFamily="18" charset="0"/>
                <a:cs typeface="Times New Roman" panose="02020603050405020304" pitchFamily="18" charset="0"/>
              </a:rPr>
              <a:t>Today’s </a:t>
            </a:r>
            <a:r>
              <a:rPr lang="en-US" sz="4400" kern="100" dirty="0">
                <a:solidFill>
                  <a:srgbClr val="000000"/>
                </a:solidFill>
                <a:latin typeface="AGLazyLevelExpertBold"/>
                <a:ea typeface="Times New Roman" panose="02020603050405020304" pitchFamily="18" charset="0"/>
                <a:cs typeface="Times New Roman" panose="02020603050405020304" pitchFamily="18" charset="0"/>
              </a:rPr>
              <a:t>Advisory Lesson is called </a:t>
            </a:r>
            <a:r>
              <a:rPr lang="en-US" sz="4400" b="1" u="sng" kern="100" dirty="0">
                <a:solidFill>
                  <a:srgbClr val="000000"/>
                </a:solidFill>
                <a:effectLst/>
                <a:latin typeface="AGLazyLevelExpertBold"/>
                <a:ea typeface="Times New Roman" panose="02020603050405020304" pitchFamily="18" charset="0"/>
                <a:cs typeface="Times New Roman" panose="02020603050405020304" pitchFamily="18" charset="0"/>
              </a:rPr>
              <a:t>Actions and Attitudes!</a:t>
            </a:r>
            <a:endParaRPr lang="en-US" sz="4400" b="1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472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4A6E1B-A457-9AFB-14BA-154D8229C5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96FEA42-6A65-C201-8BCD-60E09E700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A9B2EA7-FA17-FAAA-06EC-ADAFAFF1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41A460-C4FE-3EA6-CEC1-64D028CA1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EE7CA37-5BDE-1570-A2AF-3ACF6C08FB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30F1D6-7C1E-9D94-70EE-522376262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3E86538-6370-5566-80EB-6FF5E4C20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9E1CAC-8354-4483-555D-CAD193C573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0B2B64-4923-48D3-788F-4FDCD8C20A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005840"/>
            <a:ext cx="7002591" cy="4413929"/>
          </a:xfrm>
        </p:spPr>
        <p:txBody>
          <a:bodyPr>
            <a:normAutofit fontScale="55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US" sz="2800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xplore</a:t>
            </a: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Activity</a:t>
            </a:r>
          </a:p>
          <a:p>
            <a:pPr algn="l"/>
            <a:r>
              <a:rPr lang="en-US" sz="5100" b="1" i="0" dirty="0">
                <a:solidFill>
                  <a:srgbClr val="3D444C"/>
                </a:solidFill>
                <a:effectLst/>
                <a:latin typeface="AvenirNext"/>
              </a:rPr>
              <a:t>Turn and Talk with a partner and answer the next two questions. We will share out as a whole group in one minute.</a:t>
            </a:r>
            <a:br>
              <a:rPr lang="en-US" sz="5100" b="1" i="0" dirty="0">
                <a:solidFill>
                  <a:srgbClr val="3D444C"/>
                </a:solidFill>
                <a:effectLst/>
                <a:latin typeface="AvenirNext"/>
              </a:rPr>
            </a:br>
            <a:endParaRPr lang="en-US" sz="51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r>
              <a:rPr lang="en-US" sz="5100" b="1" i="0" dirty="0">
                <a:solidFill>
                  <a:srgbClr val="3D444C"/>
                </a:solidFill>
                <a:effectLst/>
                <a:latin typeface="AvenirNext"/>
              </a:rPr>
              <a:t>What is a task that is your responsibility that you sometimes struggle to finish? Do you think you could lose someone's trust when you don't complete the expected task?</a:t>
            </a:r>
            <a:endParaRPr lang="en-US" sz="51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1700761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6C83028-9930-92F5-FC0B-6AB3F91372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67E736C-EEF3-61AE-D2EE-0F87337BE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2D72B2D-9FD4-6ABB-FD37-F80B83797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FF03FE-407A-6414-FB8A-603C17ECE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B37A3F4-31B5-B4AD-9B13-D93B04F21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6A2F47-75CA-61CE-206B-8590A4903F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552426-7123-B392-EF3B-7A7C03907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4D4C90-0133-7BF5-5370-EEBAC45157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D21048-ED4B-6C12-4D69-4A0C1553C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082" y="1776768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Activity</a:t>
            </a: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On the board, draw a chart like the one below – then go to the next slide.</a:t>
            </a:r>
            <a:endParaRPr lang="en-US" sz="4400" b="1" dirty="0">
              <a:solidFill>
                <a:srgbClr val="3D444C"/>
              </a:solidFill>
              <a:latin typeface="AvenirNext"/>
            </a:endParaRPr>
          </a:p>
          <a:p>
            <a:pPr algn="l"/>
            <a:endParaRPr lang="en-US" sz="4400" b="1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endParaRPr lang="en-US" sz="4400" b="1" dirty="0">
              <a:solidFill>
                <a:srgbClr val="3D444C"/>
              </a:solidFill>
              <a:latin typeface="AvenirNext"/>
            </a:endParaRPr>
          </a:p>
          <a:p>
            <a:pPr algn="l"/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78506D3-8903-E005-B629-2331AD418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851944"/>
              </p:ext>
            </p:extLst>
          </p:nvPr>
        </p:nvGraphicFramePr>
        <p:xfrm>
          <a:off x="4800600" y="3507815"/>
          <a:ext cx="6588212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4106">
                  <a:extLst>
                    <a:ext uri="{9D8B030D-6E8A-4147-A177-3AD203B41FA5}">
                      <a16:colId xmlns:a16="http://schemas.microsoft.com/office/drawing/2014/main" val="2942690118"/>
                    </a:ext>
                  </a:extLst>
                </a:gridCol>
                <a:gridCol w="3294106">
                  <a:extLst>
                    <a:ext uri="{9D8B030D-6E8A-4147-A177-3AD203B41FA5}">
                      <a16:colId xmlns:a16="http://schemas.microsoft.com/office/drawing/2014/main" val="3651637536"/>
                    </a:ext>
                  </a:extLst>
                </a:gridCol>
              </a:tblGrid>
              <a:tr h="26105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Like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Dislike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95397"/>
                  </a:ext>
                </a:extLst>
              </a:tr>
              <a:tr h="26105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1880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096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EF5127-F998-BA26-69D9-BB946FB5CC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71EE7FD-0E74-FB2E-33CD-038186C84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CD11230-29DE-A19C-BBC3-522951554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FA6863-52AC-6AE3-11E2-7CC395C03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F028319-3337-D79C-29FE-0B1C0194C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15729CD-D134-632A-DCC8-BCD08F8D2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B0F5B1-6AAA-CAAE-32B7-1BAF3441E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8112C2-E901-ECB3-4055-E9B19B1E6A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EF314F-BBBF-3958-2B09-71E5C8CD3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082" y="834886"/>
            <a:ext cx="7002591" cy="5483533"/>
          </a:xfrm>
        </p:spPr>
        <p:txBody>
          <a:bodyPr>
            <a:normAutofit fontScale="475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Activity</a:t>
            </a:r>
          </a:p>
          <a:p>
            <a:pPr algn="l"/>
            <a:r>
              <a:rPr lang="en-US" sz="5000" b="1" i="0" dirty="0">
                <a:solidFill>
                  <a:srgbClr val="3D444C"/>
                </a:solidFill>
                <a:effectLst/>
                <a:latin typeface="AvenirNext"/>
              </a:rPr>
              <a:t>Some responsibilities are easier to remember to do because we </a:t>
            </a:r>
            <a:r>
              <a:rPr lang="en-US" sz="5000" b="1" i="1" dirty="0">
                <a:solidFill>
                  <a:srgbClr val="3D444C"/>
                </a:solidFill>
                <a:effectLst/>
                <a:latin typeface="AvenirNext"/>
              </a:rPr>
              <a:t>like</a:t>
            </a:r>
            <a:r>
              <a:rPr lang="en-US" sz="5000" b="1" i="0" dirty="0">
                <a:solidFill>
                  <a:srgbClr val="3D444C"/>
                </a:solidFill>
                <a:effectLst/>
                <a:latin typeface="AvenirNext"/>
              </a:rPr>
              <a:t> doing them. When we dislike the task, we may put it off or forget to do it.</a:t>
            </a:r>
          </a:p>
          <a:p>
            <a:pPr algn="l"/>
            <a:endParaRPr lang="en-US" sz="5000" b="1" dirty="0">
              <a:solidFill>
                <a:srgbClr val="3D444C"/>
              </a:solidFill>
              <a:latin typeface="AvenirNext"/>
            </a:endParaRPr>
          </a:p>
          <a:p>
            <a:pPr algn="l"/>
            <a:r>
              <a:rPr lang="en-US" sz="5000" b="1" i="0" dirty="0">
                <a:solidFill>
                  <a:srgbClr val="3D444C"/>
                </a:solidFill>
                <a:effectLst/>
                <a:latin typeface="AvenirNext"/>
              </a:rPr>
              <a:t>What are some responsibilities that you enjoy? For example, walking the dog, going to practice, etc.?</a:t>
            </a:r>
          </a:p>
          <a:p>
            <a:pPr algn="l"/>
            <a:r>
              <a:rPr lang="en-US" sz="5000" b="1" i="0" dirty="0">
                <a:solidFill>
                  <a:srgbClr val="3D444C"/>
                </a:solidFill>
                <a:effectLst/>
                <a:latin typeface="AvenirNext"/>
              </a:rPr>
              <a:t>What are some responsibilities that you dislike doing? For example, making the bed, doing homework, etc.? </a:t>
            </a:r>
          </a:p>
          <a:p>
            <a:pPr algn="l"/>
            <a:endParaRPr lang="en-US" sz="5000" b="1" dirty="0">
              <a:solidFill>
                <a:srgbClr val="3D444C"/>
              </a:solidFill>
              <a:latin typeface="AvenirNext"/>
            </a:endParaRPr>
          </a:p>
          <a:p>
            <a:pPr algn="l"/>
            <a:r>
              <a:rPr lang="en-US" sz="5000" b="1" dirty="0">
                <a:solidFill>
                  <a:srgbClr val="3D444C"/>
                </a:solidFill>
                <a:latin typeface="AvenirNext"/>
              </a:rPr>
              <a:t>Take a few minutes to gather information and write it on the chart.</a:t>
            </a:r>
          </a:p>
          <a:p>
            <a:pPr algn="l"/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152235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36D8C3-51E3-5D11-80DE-35FCEE14B0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1BE671E1-2E4E-89C1-508C-64B1A0E50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F7F26D-D163-706C-5AD2-07DE104C5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1D9245-E1AB-C852-2A5F-C791C7C41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B209C1-3A87-1167-B007-AC36EC8F4E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F2E5325-CEDD-D666-A8F5-AE8B8D3B8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AABB8B-D59C-3602-3B55-CCF0FEBB4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E52896-02B8-2B12-CE18-6BD204A78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CC5280-B0D0-AD48-AB99-C7C176F13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082" y="834887"/>
            <a:ext cx="7002591" cy="3913681"/>
          </a:xfrm>
        </p:spPr>
        <p:txBody>
          <a:bodyPr>
            <a:normAutofit fontScale="55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Activity</a:t>
            </a: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Where does financial responsibility fall? What does being financially responsible look like?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indent="0" algn="l">
              <a:buNone/>
            </a:pPr>
            <a:b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</a:b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Where does digital responsibility fall? What does it look like to be responsible online?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indent="0" algn="l">
              <a:buNone/>
            </a:pP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indent="0" algn="l">
              <a:buNone/>
            </a:pPr>
            <a:r>
              <a:rPr lang="en-US" sz="4400" dirty="0">
                <a:solidFill>
                  <a:srgbClr val="3D444C"/>
                </a:solidFill>
                <a:latin typeface="AvenirNext"/>
              </a:rPr>
              <a:t>You can add to the chart or discuss as a class.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2720988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B0A8FD5-8B3B-7398-FCEB-C238F173A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DFE4BED-EFE7-D027-284F-690C445435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E38EDC-26C5-CF61-64D5-2B0171324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988B7-ED4F-EA2B-0244-946BDF29D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7557196-F6C9-CD8C-BBCA-C21AC8BE3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DB878F0-4C5C-7AAB-9958-7462080248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5BD1B8-7333-52CE-EB02-3539974448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9F158C-3C7D-D537-F8E9-0E478F4DC4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668447-62C3-4F4F-5D9D-DE6D92411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082" y="834887"/>
            <a:ext cx="7002591" cy="3913681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Activity</a:t>
            </a: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Personal responsibility is taking ownership. We should take ownership of our tasks or jobs, but also our attitudes about those tasks or jobs!</a:t>
            </a: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Who can tell me why our attitude is so important?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3019825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646B569-793D-A589-22A6-7A59623856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4B954A7-3B37-09AE-9943-2AD2749C5B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FA7172A-B6DB-C823-9F56-3E46B74BC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394E6-DF29-EA06-2716-0DB486637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83BD6B2-AE91-FD63-BEDC-F263ACDAA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110F20-85ED-AE15-C41E-875FD342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3371D42-0F9A-AC00-481B-99300CC580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E497F-FEF9-BA8B-8D8E-8EFF52EF0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96C273F-C388-591C-CC8B-31F32DBCC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7082" y="834887"/>
            <a:ext cx="7002591" cy="5108713"/>
          </a:xfrm>
        </p:spPr>
        <p:txBody>
          <a:bodyPr>
            <a:normAutofit fontScale="40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4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Communicate Activity</a:t>
            </a:r>
          </a:p>
          <a:p>
            <a:pPr algn="l"/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It has been said, 'My attitude determines my outcome!' What does this saying mean to you? Why is it true?  </a:t>
            </a:r>
            <a:endParaRPr lang="en-US" sz="55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indent="0" algn="l">
              <a:buNone/>
            </a:pPr>
            <a:b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</a:br>
            <a:endParaRPr lang="en-US" sz="55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If we walk into a day thinking it will be terrible, what do you think will happen?</a:t>
            </a:r>
            <a:endParaRPr lang="en-US" sz="55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indent="0" algn="l">
              <a:buNone/>
            </a:pPr>
            <a:endParaRPr lang="en-US" sz="55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If we walk into a day believing it will be great, what do you think will happen?</a:t>
            </a:r>
          </a:p>
          <a:p>
            <a:pPr algn="l"/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One way to help shift our attitude is to have a </a:t>
            </a:r>
            <a:r>
              <a:rPr lang="en-US" sz="5500" b="1" i="0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'</a:t>
            </a:r>
            <a:r>
              <a:rPr lang="en-US" sz="5500" b="1" i="1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get to</a:t>
            </a:r>
            <a:r>
              <a:rPr lang="en-US" sz="5500" b="1" i="0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' </a:t>
            </a:r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mindset. Instead of thinking, 'I </a:t>
            </a:r>
            <a:r>
              <a:rPr lang="en-US" sz="5500" b="1" i="1" dirty="0">
                <a:solidFill>
                  <a:srgbClr val="3D444C"/>
                </a:solidFill>
                <a:effectLst/>
                <a:latin typeface="AvenirNext"/>
              </a:rPr>
              <a:t>have</a:t>
            </a:r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 to wash the dishes,' we can reframe it and say, 'I </a:t>
            </a:r>
            <a:r>
              <a:rPr lang="en-US" sz="5500" b="1" i="0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'</a:t>
            </a:r>
            <a:r>
              <a:rPr lang="en-US" sz="5500" b="1" i="1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get</a:t>
            </a:r>
            <a:r>
              <a:rPr lang="en-US" sz="5500" b="1" i="0" dirty="0">
                <a:solidFill>
                  <a:srgbClr val="3D444C"/>
                </a:solidFill>
                <a:effectLst/>
                <a:highlight>
                  <a:srgbClr val="FFFF00"/>
                </a:highlight>
                <a:latin typeface="AvenirNext"/>
              </a:rPr>
              <a:t> to' </a:t>
            </a:r>
            <a:r>
              <a:rPr lang="en-US" sz="5500" b="1" i="0" dirty="0">
                <a:solidFill>
                  <a:srgbClr val="3D444C"/>
                </a:solidFill>
                <a:effectLst/>
                <a:latin typeface="AvenirNext"/>
              </a:rPr>
              <a:t>help my family. </a:t>
            </a:r>
            <a:endParaRPr lang="en-US" sz="5500" b="1" dirty="0">
              <a:solidFill>
                <a:srgbClr val="3D444C"/>
              </a:solidFill>
              <a:latin typeface="AvenirNext"/>
            </a:endParaRPr>
          </a:p>
          <a:p>
            <a:pPr algn="l"/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957602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95A74B7-83C0-FEF4-C5F5-8FD38907D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EBF41E8-1C4E-F3B4-89E2-D071DBBEF8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D285645-C0D8-663C-1000-6184B13A11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17CFEF-AC98-F55D-67F3-14F326C77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487420F-706E-42E3-4590-D9213633F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0E707DB-1320-72E4-15FC-21EBEEA78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97EABB3-083D-8CBB-7D38-0B4A75BB4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87A7F-F42E-062F-5279-BA0EBDB66D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278" y="6108280"/>
            <a:ext cx="1903608" cy="4911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AEDCFB-589F-5A38-D215-4A7095B2E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114" y="1209184"/>
            <a:ext cx="7002591" cy="5108713"/>
          </a:xfrm>
        </p:spPr>
        <p:txBody>
          <a:bodyPr>
            <a:normAutofit fontScale="25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4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Empower Activity</a:t>
            </a:r>
          </a:p>
          <a:p>
            <a:pPr algn="l"/>
            <a:r>
              <a:rPr lang="en-US" sz="6000" b="1" i="0" dirty="0">
                <a:solidFill>
                  <a:srgbClr val="3D444C"/>
                </a:solidFill>
                <a:effectLst/>
                <a:latin typeface="AvenirNext"/>
              </a:rPr>
              <a:t>Turn to a shoulder partner and identify one task or responsibility that you dislike that you need to have a better attitude about. You should practice reframing this situation with a </a:t>
            </a:r>
            <a:r>
              <a:rPr lang="en-US" sz="6000" b="1" i="1" dirty="0">
                <a:solidFill>
                  <a:srgbClr val="3D444C"/>
                </a:solidFill>
                <a:effectLst/>
                <a:latin typeface="AvenirNext"/>
              </a:rPr>
              <a:t>'get to'</a:t>
            </a:r>
            <a:r>
              <a:rPr lang="en-US" sz="6000" b="1" i="0" dirty="0">
                <a:solidFill>
                  <a:srgbClr val="3D444C"/>
                </a:solidFill>
                <a:effectLst/>
                <a:latin typeface="AvenirNext"/>
              </a:rPr>
              <a:t> statement.</a:t>
            </a:r>
            <a:r>
              <a:rPr lang="en-US" sz="6000" b="0" i="0" dirty="0">
                <a:solidFill>
                  <a:srgbClr val="3D444C"/>
                </a:solidFill>
                <a:effectLst/>
                <a:latin typeface="AvenirNext"/>
              </a:rPr>
              <a:t> </a:t>
            </a:r>
          </a:p>
          <a:p>
            <a:pPr algn="l"/>
            <a:endParaRPr lang="en-US" sz="6000" dirty="0">
              <a:solidFill>
                <a:srgbClr val="3D444C"/>
              </a:solidFill>
              <a:latin typeface="AvenirNext"/>
            </a:endParaRPr>
          </a:p>
          <a:p>
            <a:pPr algn="l"/>
            <a:r>
              <a:rPr lang="en-US" sz="8600" b="0" i="0" dirty="0">
                <a:solidFill>
                  <a:srgbClr val="3D444C"/>
                </a:solidFill>
                <a:effectLst/>
                <a:latin typeface="AvenirNext"/>
              </a:rPr>
              <a:t>Here are a few examples:</a:t>
            </a:r>
          </a:p>
          <a:p>
            <a:pPr lvl="1"/>
            <a:r>
              <a:rPr lang="en-US" sz="5500" dirty="0">
                <a:solidFill>
                  <a:srgbClr val="3D444C"/>
                </a:solidFill>
                <a:latin typeface="AvenirNext"/>
              </a:rPr>
              <a:t>Maybe you need to read more. </a:t>
            </a:r>
          </a:p>
          <a:p>
            <a:pPr lvl="2"/>
            <a:r>
              <a:rPr lang="en-US" sz="4900" dirty="0">
                <a:solidFill>
                  <a:srgbClr val="3D444C"/>
                </a:solidFill>
                <a:latin typeface="AvenirNext"/>
              </a:rPr>
              <a:t>Reframe – I </a:t>
            </a:r>
            <a:r>
              <a:rPr lang="en-US" sz="4900" b="1" dirty="0">
                <a:solidFill>
                  <a:srgbClr val="3D444C"/>
                </a:solidFill>
                <a:highlight>
                  <a:srgbClr val="FFFF00"/>
                </a:highlight>
                <a:latin typeface="AvenirNext"/>
              </a:rPr>
              <a:t>get to </a:t>
            </a:r>
            <a:r>
              <a:rPr lang="en-US" sz="4900" dirty="0">
                <a:solidFill>
                  <a:srgbClr val="3D444C"/>
                </a:solidFill>
                <a:latin typeface="AvenirNext"/>
              </a:rPr>
              <a:t>go to school for free and have the opportunity to read.</a:t>
            </a:r>
          </a:p>
          <a:p>
            <a:pPr lvl="1"/>
            <a:endParaRPr lang="en-US" sz="55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lvl="1"/>
            <a:r>
              <a:rPr lang="en-US" sz="5500" b="0" i="0" dirty="0">
                <a:solidFill>
                  <a:srgbClr val="3D444C"/>
                </a:solidFill>
                <a:effectLst/>
                <a:latin typeface="AvenirNext"/>
              </a:rPr>
              <a:t>Maybe you need to be nice to your sibling.</a:t>
            </a:r>
          </a:p>
          <a:p>
            <a:pPr lvl="2"/>
            <a:r>
              <a:rPr lang="en-US" sz="4900" dirty="0">
                <a:solidFill>
                  <a:srgbClr val="3D444C"/>
                </a:solidFill>
                <a:latin typeface="AvenirNext"/>
              </a:rPr>
              <a:t>I am grateful I </a:t>
            </a:r>
            <a:r>
              <a:rPr lang="en-US" sz="4900" b="1" dirty="0">
                <a:solidFill>
                  <a:srgbClr val="3D444C"/>
                </a:solidFill>
                <a:highlight>
                  <a:srgbClr val="FFFF00"/>
                </a:highlight>
                <a:latin typeface="AvenirNext"/>
              </a:rPr>
              <a:t>get to </a:t>
            </a:r>
            <a:r>
              <a:rPr lang="en-US" sz="4900" dirty="0">
                <a:solidFill>
                  <a:srgbClr val="3D444C"/>
                </a:solidFill>
                <a:latin typeface="AvenirNext"/>
              </a:rPr>
              <a:t>spend time with a sibling (some people don’t have any).</a:t>
            </a:r>
          </a:p>
          <a:p>
            <a:pPr lvl="1"/>
            <a:r>
              <a:rPr lang="en-US" sz="5500" b="0" i="0" dirty="0">
                <a:solidFill>
                  <a:srgbClr val="3D444C"/>
                </a:solidFill>
                <a:effectLst/>
                <a:latin typeface="AvenirNext"/>
              </a:rPr>
              <a:t>Maybe you need to attend more tutoring.</a:t>
            </a:r>
          </a:p>
          <a:p>
            <a:pPr lvl="2"/>
            <a:r>
              <a:rPr lang="en-US" sz="4900" dirty="0">
                <a:solidFill>
                  <a:srgbClr val="3D444C"/>
                </a:solidFill>
                <a:latin typeface="AvenirNext"/>
              </a:rPr>
              <a:t>I </a:t>
            </a:r>
            <a:r>
              <a:rPr lang="en-US" sz="4900" b="1" dirty="0">
                <a:solidFill>
                  <a:srgbClr val="3D444C"/>
                </a:solidFill>
                <a:highlight>
                  <a:srgbClr val="FFFF00"/>
                </a:highlight>
                <a:latin typeface="AvenirNext"/>
              </a:rPr>
              <a:t>get to </a:t>
            </a:r>
            <a:r>
              <a:rPr lang="en-US" sz="4900" dirty="0">
                <a:solidFill>
                  <a:srgbClr val="3D444C"/>
                </a:solidFill>
                <a:latin typeface="AvenirNext"/>
              </a:rPr>
              <a:t>attend Power Hour tutoring, and I’m thankful my school offers it during the school day.</a:t>
            </a:r>
          </a:p>
          <a:p>
            <a:pPr marL="630000" lvl="2" indent="0">
              <a:buNone/>
            </a:pPr>
            <a:endParaRPr lang="en-US" sz="40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lvl="1"/>
            <a:endParaRPr lang="en-US" sz="42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257205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5C7924-CCE8-6697-4886-4835EED440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E7B308A-1448-5828-7A94-2A99656F3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628DDB-8981-58AA-9D0A-EDBC169068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34D0D8-8F88-9EB6-D6A1-D62FE3329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E13AA75-28C6-F5F1-52D0-4BE72AC1D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396A6BE-3E22-0A01-A5BB-8A0CD69A5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A8FD139-3299-6DEB-8710-CA10F232AD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4BBC30-CF81-00F0-89B6-1EBC7698D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278" y="6108280"/>
            <a:ext cx="1903608" cy="4911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A5233E-9D5C-CA45-5F12-593298D18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114" y="1209184"/>
            <a:ext cx="7002591" cy="5108713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4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Launch Activity</a:t>
            </a:r>
          </a:p>
          <a:p>
            <a:pPr algn="l"/>
            <a:r>
              <a:rPr lang="en-US" sz="6000" b="1" i="0" dirty="0">
                <a:solidFill>
                  <a:srgbClr val="3D444C"/>
                </a:solidFill>
                <a:effectLst/>
                <a:latin typeface="AvenirNext"/>
              </a:rPr>
              <a:t>Today we talked about actions and attitudes.</a:t>
            </a:r>
          </a:p>
          <a:p>
            <a:pPr algn="l"/>
            <a:r>
              <a:rPr lang="en-US" sz="6000" b="1" dirty="0">
                <a:solidFill>
                  <a:srgbClr val="3D444C"/>
                </a:solidFill>
                <a:latin typeface="AvenirNext"/>
              </a:rPr>
              <a:t>Sometimes we don’t always like tasks we have to do, but we can change our attitude and reframe each situation.</a:t>
            </a:r>
            <a:endParaRPr lang="en-US" sz="4900" dirty="0">
              <a:solidFill>
                <a:srgbClr val="3D444C"/>
              </a:solidFill>
              <a:latin typeface="AvenirNext"/>
            </a:endParaRPr>
          </a:p>
          <a:p>
            <a:pPr marL="630000" lvl="2" indent="0">
              <a:buNone/>
            </a:pPr>
            <a:endParaRPr lang="en-US" sz="40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lvl="1"/>
            <a:endParaRPr lang="en-US" sz="42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362151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E72AD5D-3634-3B84-E4DC-246AB5E6C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184892B-F9CE-C1AC-AFBD-0AC427251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DED9EC-BD8E-A9E4-30E6-D067F80E8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40BBD3-F781-D525-0AE5-5ED6B43F6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13A682-9C85-B435-43AC-81B888602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4FFC24-8322-91DE-9A04-BB7B25253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64E8C82-2EFC-5898-02F9-90C1B32F78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16B6F7-5170-768E-035D-CA95B78CA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8278" y="6108280"/>
            <a:ext cx="1903608" cy="4911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69009B-EAA8-2620-E8B2-4F500D93E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0114" y="1209184"/>
            <a:ext cx="7002591" cy="5108713"/>
          </a:xfrm>
        </p:spPr>
        <p:txBody>
          <a:bodyPr>
            <a:normAutofit fontScale="55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34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Launch Activity</a:t>
            </a:r>
          </a:p>
          <a:p>
            <a:pPr algn="l"/>
            <a:r>
              <a:rPr lang="en-US" sz="6000" b="1" i="0" dirty="0">
                <a:solidFill>
                  <a:srgbClr val="3D444C"/>
                </a:solidFill>
                <a:effectLst/>
                <a:latin typeface="AvenirNext"/>
              </a:rPr>
              <a:t>I’m going to launch you with this quote as you think about the tasks you need to do (even those you dislike) to be successful by the end of this semester:</a:t>
            </a:r>
          </a:p>
          <a:p>
            <a:pPr algn="l"/>
            <a:r>
              <a:rPr lang="en-US" sz="5400" b="1" i="0" dirty="0">
                <a:solidFill>
                  <a:srgbClr val="3D444C"/>
                </a:solidFill>
                <a:effectLst/>
                <a:latin typeface="AvenirNext"/>
              </a:rPr>
              <a:t>"</a:t>
            </a:r>
            <a:r>
              <a:rPr lang="en-US" sz="5400" b="1" i="1" dirty="0">
                <a:solidFill>
                  <a:srgbClr val="3D444C"/>
                </a:solidFill>
                <a:effectLst/>
                <a:latin typeface="AvenirNext"/>
              </a:rPr>
              <a:t>If you don’t like something, change it. If you can’t change it, change your attitude.“</a:t>
            </a:r>
          </a:p>
          <a:p>
            <a:pPr lvl="8"/>
            <a:r>
              <a:rPr lang="en-US" sz="4300" b="1" i="1" dirty="0">
                <a:solidFill>
                  <a:srgbClr val="3D444C"/>
                </a:solidFill>
                <a:latin typeface="AvenirNext"/>
              </a:rPr>
              <a:t>Maya Angelou</a:t>
            </a:r>
            <a:endParaRPr lang="en-US" sz="4300" dirty="0">
              <a:solidFill>
                <a:srgbClr val="3D444C"/>
              </a:solidFill>
              <a:latin typeface="AvenirNext"/>
            </a:endParaRPr>
          </a:p>
          <a:p>
            <a:pPr marL="630000" lvl="2" indent="0">
              <a:buNone/>
            </a:pPr>
            <a:endParaRPr lang="en-US" sz="40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lvl="1"/>
            <a:endParaRPr lang="en-US" sz="42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40347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C14A3D-413B-8927-D2A7-9BD18F77C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3459C04-6956-0C74-52E0-0CC21B3F7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3267F0A-5DFE-95B6-8B1C-3B86ED3287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DC96D3-0956-0C80-494B-F889D1F8A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66C7D1-3B64-56AC-A61B-104E338547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F9E87A2-9065-14FC-ADB8-3845FCEBF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3676741-17B7-AE24-40FC-A4925D4C1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7CEEE81-6ED2-8537-B220-F03FDB8DE0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A5F171-1870-9879-9FAE-6DA37D646B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864705"/>
            <a:ext cx="7002591" cy="2971800"/>
          </a:xfrm>
        </p:spPr>
        <p:txBody>
          <a:bodyPr>
            <a:normAutofit fontScale="85000" lnSpcReduction="1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4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Raise your hand if you have heard these statements before that are on the next few slides.</a:t>
            </a: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2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715B4F2-25CB-4847-164B-F0F16469B5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1B01E27-5A66-C9AA-650E-124BA89281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89C79F3-141B-24FD-BB6E-A76234F803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22E1DF-0B31-B570-34AD-20D90DF60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353AEF0-36FC-6AA6-5F21-AECDB245B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8C26818-F95A-9365-1215-13F4FB34F5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64FAF1F-30ED-325C-66C1-AFE5AC139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590C1F-0D1E-7A55-28B1-EA939FDFCC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806E50-EEA5-3F3D-7FDD-C529061F8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864705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"Why didn't you finish cleaning your room?"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83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AA651F-1702-C97B-DA15-F8F9F733C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22323308-89E9-6581-3B48-353CF362D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ED83C3B-7363-C18F-B46F-7CE5212DD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D3D523-A5FE-B17D-E4CD-E1BFD47A6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BF2ED4F-4C72-3E8E-4292-E3A651518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A164E10-1C96-40F8-424A-DA58C22EB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F10DA0-EE85-4A23-21B6-71A5B2357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5C864C-0CE7-30FA-3D62-28C24AF57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ADCA3D-BD2B-4C70-30B9-151EA47147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530627"/>
            <a:ext cx="7002591" cy="2971800"/>
          </a:xfrm>
        </p:spPr>
        <p:txBody>
          <a:bodyPr>
            <a:normAutofit fontScale="775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"You missed sections three and four of your homework! Didn't you turn the page over and see six more questions that needed to be answered?"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marL="0" marR="0" lvl="0" indent="0">
              <a:lnSpc>
                <a:spcPct val="115000"/>
              </a:lnSpc>
              <a:spcAft>
                <a:spcPts val="800"/>
              </a:spcAft>
              <a:buNone/>
            </a:pP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819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91FE8C-03A8-76F1-D298-FB1B14DBE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F377F61-649D-7D59-FBAE-21E7CEFF3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8F520BA-C400-36E9-69C4-2706889C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7EFF23-AA1B-0C7A-D70F-91C36751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DDB24F-DD71-4943-1A3D-987F319B5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88C1076-DC6C-4A79-F04D-475500B4C0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DEEEEA-B577-4D2D-A61B-0043109E65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50E48E-9E7E-1DB0-FFB6-C07A92D19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1902BA-93F3-2338-9C8E-E90DEAC8D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530627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"Why can't you remember to turn in your homework?" </a:t>
            </a:r>
            <a:endParaRPr lang="en-US" sz="4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31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FD65F94-58BF-86B5-4D81-ACB469EE7E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A3DD06BD-A2FA-8961-C4AB-07666D24B5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23DE743-4D9C-4C31-E5F9-39326052BD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74380-CBB4-EE1A-CDF0-2F8A2556C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098C339-ADCD-1E38-4030-5E5215EB1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FFEB982-3C90-BF32-3F06-B6799EEB3B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448303A-379C-F2C6-95F8-E13FC0D23F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92A3CB-B563-9E4B-62DA-7F960D45C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0795F9-15AB-9940-29F3-3166C7030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530627"/>
            <a:ext cx="7002591" cy="2971800"/>
          </a:xfrm>
        </p:spPr>
        <p:txBody>
          <a:bodyPr>
            <a:normAutofit fontScale="925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"You were supposed to practice your instrument for 30 minutes. Why are you putting it away after 15?"  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3502455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B71491-0A39-C315-42FC-772E0604F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C3319BA2-AB0A-701A-99CB-0FCCA9A39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37476D-78A2-BA62-73C0-6D32684D8A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95E985-3E6F-C189-4AF4-8A2166C8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10AE74C-4A37-0FB4-6D4A-07FAE08711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459F935-25FC-26C2-2FBB-2C783F65AB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A4BAFC8-5844-C019-CF66-4931BA524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E259CC-DE22-C674-8A81-C5B760C79F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9C5F47-0363-D7AE-5CDF-C5F3EF2EC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530627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"You were supposed to wash dishes tonight? Why are you watching TV?" 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353210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6A8263A-5524-4270-0AC0-C4A244197F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DCA96E1-F9C2-8DFE-8ADD-0CB7C9A3D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184DCA9-E2F7-B912-CDAC-036CE9C63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969D16-9947-9D64-5400-2A76FCEEA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6F12C4-925B-9FC9-54FA-B1A68780A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E3CA241-7A4F-BCCD-D68A-9E2DFED86F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A626DDD-2778-22C5-3A2A-A985691F62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742C54-B070-687D-9692-9049392F8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DE5A5D-C1F8-E949-09E8-780A5E23A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1530627"/>
            <a:ext cx="7002591" cy="2971800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Engage Activity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“Why didn’t you go to Power Hour Tutoring?” </a:t>
            </a:r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  <a:sym typeface="Wingdings" panose="05000000000000000000" pitchFamily="2" charset="2"/>
              </a:rPr>
              <a:t></a:t>
            </a: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</p:txBody>
      </p:sp>
    </p:spTree>
    <p:extLst>
      <p:ext uri="{BB962C8B-B14F-4D97-AF65-F5344CB8AC3E}">
        <p14:creationId xmlns:p14="http://schemas.microsoft.com/office/powerpoint/2010/main" val="1702504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5F0E798-898A-03AD-400D-2DC61C41C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EA8F2605-5445-A0DD-21D3-823F42A3E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703A109-694B-4F4A-4E18-4ADB1DA96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6019CC-1B89-BC61-A937-8A546A95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189" y="1209184"/>
            <a:ext cx="3089189" cy="4734416"/>
          </a:xfrm>
        </p:spPr>
        <p:txBody>
          <a:bodyPr anchor="ctr">
            <a:normAutofit/>
          </a:bodyPr>
          <a:lstStyle/>
          <a:p>
            <a:pPr algn="ctr"/>
            <a:r>
              <a:rPr lang="en-US" sz="4400" dirty="0">
                <a:solidFill>
                  <a:srgbClr val="FFFFFF"/>
                </a:solidFill>
              </a:rPr>
              <a:t>Advisory lesson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December 3, 2024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EDB6930-7F94-9A4F-555F-A442FFF9C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D3BB4C6-B324-BB2A-2939-17E558202F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952EDB3-CA6C-A17B-446D-2509A8A7C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990E04-1EDB-2FFE-5A95-7626365E6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6313" y="5769780"/>
            <a:ext cx="3215573" cy="829650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564BD5-B5A5-09C6-0784-F8F3D8940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6192" y="874642"/>
            <a:ext cx="7002591" cy="4403035"/>
          </a:xfrm>
        </p:spPr>
        <p:txBody>
          <a:bodyPr>
            <a:normAutofit fontScale="70000" lnSpcReduction="20000"/>
          </a:bodyPr>
          <a:lstStyle/>
          <a:p>
            <a:pPr marL="342900" marR="0" lvl="0" indent="-342900">
              <a:lnSpc>
                <a:spcPct val="11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en-US" sz="2800" i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ngage </a:t>
            </a:r>
            <a:r>
              <a:rPr lang="en-US" sz="2800" i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Activity</a:t>
            </a: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Do these accusations sound familiar?</a:t>
            </a:r>
            <a:b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</a:br>
            <a:endParaRPr lang="en-US" sz="4400" b="0" i="0" dirty="0">
              <a:solidFill>
                <a:srgbClr val="3D444C"/>
              </a:solidFill>
              <a:effectLst/>
              <a:latin typeface="AvenirNext"/>
            </a:endParaRPr>
          </a:p>
          <a:p>
            <a:pPr algn="l"/>
            <a:r>
              <a:rPr lang="en-US" sz="4400" b="1" i="0" dirty="0">
                <a:solidFill>
                  <a:srgbClr val="3D444C"/>
                </a:solidFill>
                <a:effectLst/>
                <a:latin typeface="AvenirNext"/>
              </a:rPr>
              <a:t>How do you feel when you hear them?</a:t>
            </a:r>
          </a:p>
          <a:p>
            <a:pPr algn="l"/>
            <a:endParaRPr lang="en-US" sz="4400" b="1" dirty="0">
              <a:solidFill>
                <a:srgbClr val="3D444C"/>
              </a:solidFill>
              <a:latin typeface="AvenirNext"/>
            </a:endParaRPr>
          </a:p>
          <a:p>
            <a:pPr algn="l"/>
            <a:r>
              <a:rPr lang="en-US" sz="4400" b="0" i="0" dirty="0">
                <a:solidFill>
                  <a:srgbClr val="3D444C"/>
                </a:solidFill>
                <a:effectLst/>
                <a:latin typeface="AvenirNext"/>
              </a:rPr>
              <a:t>Share some answers out as a whole group.</a:t>
            </a:r>
          </a:p>
        </p:txBody>
      </p:sp>
    </p:spTree>
    <p:extLst>
      <p:ext uri="{BB962C8B-B14F-4D97-AF65-F5344CB8AC3E}">
        <p14:creationId xmlns:p14="http://schemas.microsoft.com/office/powerpoint/2010/main" val="183226557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C32991EFDE5449506627C774D37EA" ma:contentTypeVersion="14" ma:contentTypeDescription="Create a new document." ma:contentTypeScope="" ma:versionID="b8b0577711b8d6020a2c971baf76625a">
  <xsd:schema xmlns:xsd="http://www.w3.org/2001/XMLSchema" xmlns:xs="http://www.w3.org/2001/XMLSchema" xmlns:p="http://schemas.microsoft.com/office/2006/metadata/properties" xmlns:ns3="e23ea12d-8dcf-461c-88e0-ba51bbef5670" xmlns:ns4="c6b6d877-7e3f-40de-ab8b-ee437a2091bd" targetNamespace="http://schemas.microsoft.com/office/2006/metadata/properties" ma:root="true" ma:fieldsID="28f46175eb70e3086621d5a005b6fb5a" ns3:_="" ns4:_="">
    <xsd:import namespace="e23ea12d-8dcf-461c-88e0-ba51bbef5670"/>
    <xsd:import namespace="c6b6d877-7e3f-40de-ab8b-ee437a2091b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3ea12d-8dcf-461c-88e0-ba51bbef56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b6d877-7e3f-40de-ab8b-ee437a2091b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2FA8AD-46A0-4F90-8188-6637D0EA95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F733AF-F985-4BA6-ADB3-6E9A7EC8EE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3ea12d-8dcf-461c-88e0-ba51bbef5670"/>
    <ds:schemaRef ds:uri="c6b6d877-7e3f-40de-ab8b-ee437a2091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467F7D-6CDE-436B-9B8B-AD9FCB03A080}">
  <ds:schemaRefs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c6b6d877-7e3f-40de-ab8b-ee437a2091bd"/>
    <ds:schemaRef ds:uri="http://purl.org/dc/elements/1.1/"/>
    <ds:schemaRef ds:uri="http://purl.org/dc/terms/"/>
    <ds:schemaRef ds:uri="http://schemas.openxmlformats.org/package/2006/metadata/core-properties"/>
    <ds:schemaRef ds:uri="e23ea12d-8dcf-461c-88e0-ba51bbef5670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12818</TotalTime>
  <Words>866</Words>
  <Application>Microsoft Office PowerPoint</Application>
  <PresentationFormat>Widescreen</PresentationFormat>
  <Paragraphs>91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AGLazyLevelExpertBold</vt:lpstr>
      <vt:lpstr>Aptos</vt:lpstr>
      <vt:lpstr>Arial</vt:lpstr>
      <vt:lpstr>AvenirNext</vt:lpstr>
      <vt:lpstr>Calibri</vt:lpstr>
      <vt:lpstr>Gill Sans MT</vt:lpstr>
      <vt:lpstr>Symbol</vt:lpstr>
      <vt:lpstr>Wingdings 2</vt:lpstr>
      <vt:lpstr>Dividend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  <vt:lpstr>Advisory lesson December 3, 2024</vt:lpstr>
    </vt:vector>
  </TitlesOfParts>
  <Company>Killeen Independent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 EXPECTATIONS</dc:title>
  <dc:creator>James, June R</dc:creator>
  <cp:lastModifiedBy>Trevino, Kara L</cp:lastModifiedBy>
  <cp:revision>22</cp:revision>
  <cp:lastPrinted>2021-08-14T21:03:57Z</cp:lastPrinted>
  <dcterms:created xsi:type="dcterms:W3CDTF">2021-08-14T20:43:51Z</dcterms:created>
  <dcterms:modified xsi:type="dcterms:W3CDTF">2024-12-03T01:38:39Z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0x010100ED4C32991EFDE5449506627C774D37EA</vt:lpwstr>
  </property>
</Properties>
</file>